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7"/>
  </p:handoutMasterIdLst>
  <p:sldIdLst>
    <p:sldId id="256" r:id="rId2"/>
    <p:sldId id="257" r:id="rId3"/>
    <p:sldId id="273" r:id="rId4"/>
    <p:sldId id="258" r:id="rId5"/>
    <p:sldId id="266" r:id="rId6"/>
    <p:sldId id="268" r:id="rId7"/>
    <p:sldId id="271" r:id="rId8"/>
    <p:sldId id="272" r:id="rId9"/>
    <p:sldId id="269" r:id="rId10"/>
    <p:sldId id="276" r:id="rId11"/>
    <p:sldId id="261" r:id="rId12"/>
    <p:sldId id="260" r:id="rId13"/>
    <p:sldId id="262" r:id="rId14"/>
    <p:sldId id="263" r:id="rId15"/>
    <p:sldId id="275" r:id="rId16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BFBFD08-E545-41A8-B7F9-1B583E4A93B6}" type="datetimeFigureOut">
              <a:rPr lang="en-US" smtClean="0"/>
              <a:t>3/30/2014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DA09550-E169-4E23-A9DF-555ECC3B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3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1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0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2106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15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5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75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08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2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5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1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6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4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9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8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13798"/>
            <a:ext cx="9144000" cy="1893030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Alec Fredriksson        Shannon Lai         </a:t>
            </a:r>
            <a:r>
              <a:rPr lang="en-US" i="1" dirty="0" err="1" smtClean="0">
                <a:solidFill>
                  <a:schemeClr val="tx1"/>
                </a:solidFill>
              </a:rPr>
              <a:t>Simond</a:t>
            </a:r>
            <a:r>
              <a:rPr lang="en-US" i="1" dirty="0" smtClean="0">
                <a:solidFill>
                  <a:schemeClr val="tx1"/>
                </a:solidFill>
              </a:rPr>
              <a:t> Liu        Wilson Lam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Shape 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00660" y="890185"/>
            <a:ext cx="6799123" cy="1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0" y="1811519"/>
            <a:ext cx="9144000" cy="5757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i="1" dirty="0" err="1" smtClean="0">
                <a:solidFill>
                  <a:schemeClr val="tx1"/>
                </a:solidFill>
              </a:rPr>
              <a:t>pocketRULER</a:t>
            </a:r>
            <a:endParaRPr lang="en-US" sz="3600" i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366" t="8579" r="13482" b="18214"/>
          <a:stretch/>
        </p:blipFill>
        <p:spPr>
          <a:xfrm>
            <a:off x="4738915" y="2884721"/>
            <a:ext cx="1901372" cy="2448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33" y="2884721"/>
            <a:ext cx="1832178" cy="2455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9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34" y="413769"/>
            <a:ext cx="3703865" cy="1325563"/>
          </a:xfrm>
        </p:spPr>
        <p:txBody>
          <a:bodyPr/>
          <a:lstStyle/>
          <a:p>
            <a:r>
              <a:rPr lang="en-US" dirty="0" smtClean="0"/>
              <a:t>FEA on Wheel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83173" y="1288596"/>
            <a:ext cx="2895067" cy="2027052"/>
            <a:chOff x="2458819" y="2180150"/>
            <a:chExt cx="6171276" cy="3513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819" y="2180150"/>
              <a:ext cx="1229795" cy="3513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351" y="2222260"/>
              <a:ext cx="4972744" cy="3429479"/>
            </a:xfrm>
            <a:prstGeom prst="rect">
              <a:avLst/>
            </a:prstGeom>
          </p:spPr>
        </p:pic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469886" y="1361167"/>
            <a:ext cx="7675350" cy="474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0135" y="1897664"/>
            <a:ext cx="3435853" cy="4351338"/>
          </a:xfrm>
        </p:spPr>
        <p:txBody>
          <a:bodyPr/>
          <a:lstStyle/>
          <a:p>
            <a:r>
              <a:rPr lang="en-US" dirty="0"/>
              <a:t>There are 3 main </a:t>
            </a:r>
            <a:r>
              <a:rPr lang="en-US" dirty="0" smtClean="0"/>
              <a:t>print orientation: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Up-Right (shown)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Edge-Up</a:t>
            </a:r>
          </a:p>
          <a:p>
            <a:pPr lvl="1"/>
            <a:r>
              <a:rPr lang="en-US" dirty="0" smtClean="0"/>
              <a:t>Face-Up</a:t>
            </a:r>
            <a:endParaRPr lang="en-US" dirty="0"/>
          </a:p>
          <a:p>
            <a:r>
              <a:rPr lang="en-US" dirty="0"/>
              <a:t>Average Human Arm-Hand </a:t>
            </a:r>
            <a:r>
              <a:rPr lang="en-US" dirty="0" smtClean="0"/>
              <a:t>Weight:</a:t>
            </a:r>
          </a:p>
          <a:p>
            <a:pPr lvl="1"/>
            <a:r>
              <a:rPr lang="en-US" dirty="0" smtClean="0"/>
              <a:t>3.35 </a:t>
            </a:r>
            <a:r>
              <a:rPr lang="en-US" dirty="0"/>
              <a:t>kg (7.39lb)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33 N</a:t>
            </a:r>
            <a:endParaRPr lang="en-US" dirty="0" smtClean="0"/>
          </a:p>
          <a:p>
            <a:r>
              <a:rPr lang="en-US" dirty="0" smtClean="0"/>
              <a:t>FEA Tested at:</a:t>
            </a:r>
          </a:p>
          <a:p>
            <a:pPr lvl="1"/>
            <a:r>
              <a:rPr lang="en-US" dirty="0"/>
              <a:t>10.2 kg (22 </a:t>
            </a:r>
            <a:r>
              <a:rPr lang="en-US" dirty="0" err="1"/>
              <a:t>lb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100 </a:t>
            </a:r>
            <a:r>
              <a:rPr lang="en-US" dirty="0" smtClean="0">
                <a:sym typeface="Wingdings" panose="05000000000000000000" pitchFamily="2" charset="2"/>
              </a:rPr>
              <a:t>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Maximum Load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60 </a:t>
            </a:r>
            <a:r>
              <a:rPr lang="en-US" dirty="0" err="1" smtClean="0">
                <a:sym typeface="Wingdings" panose="05000000000000000000" pitchFamily="2" charset="2"/>
              </a:rPr>
              <a:t>lb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3804819"/>
            <a:ext cx="4785360" cy="2707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56" y="939186"/>
            <a:ext cx="1190024" cy="1643807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0800000">
            <a:off x="4747596" y="2498495"/>
            <a:ext cx="246743" cy="628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38110" y="3126610"/>
            <a:ext cx="136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Reaction Force from Surface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48110" y="2666008"/>
            <a:ext cx="996194" cy="8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825625"/>
            <a:ext cx="3594114" cy="4351338"/>
          </a:xfrm>
        </p:spPr>
        <p:txBody>
          <a:bodyPr/>
          <a:lstStyle/>
          <a:p>
            <a:pPr>
              <a:defRPr/>
            </a:pPr>
            <a:r>
              <a:rPr lang="en-US" dirty="0"/>
              <a:t>Can measure up to 5 feet</a:t>
            </a:r>
          </a:p>
          <a:p>
            <a:pPr>
              <a:defRPr/>
            </a:pPr>
            <a:r>
              <a:rPr lang="en-US" dirty="0"/>
              <a:t>Accurate to within 1</a:t>
            </a:r>
            <a:r>
              <a:rPr lang="en-US" dirty="0" smtClean="0"/>
              <a:t>% (only 1/8” deviation when measuring 1 foot)</a:t>
            </a:r>
          </a:p>
          <a:p>
            <a:pPr>
              <a:defRPr/>
            </a:pPr>
            <a:r>
              <a:rPr lang="en-US" dirty="0" smtClean="0"/>
              <a:t>Meets our objective of being able to accurately measure lines and curves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93" y="1690689"/>
            <a:ext cx="3529610" cy="48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143" y="1876424"/>
            <a:ext cx="4123886" cy="4748493"/>
          </a:xfrm>
        </p:spPr>
        <p:txBody>
          <a:bodyPr>
            <a:normAutofit/>
          </a:bodyPr>
          <a:lstStyle/>
          <a:p>
            <a:r>
              <a:rPr lang="en-US" dirty="0" smtClean="0"/>
              <a:t>2 different types of mechanisms</a:t>
            </a:r>
          </a:p>
          <a:p>
            <a:pPr lvl="1"/>
            <a:r>
              <a:rPr lang="en-US" dirty="0" smtClean="0"/>
              <a:t>Spur gear</a:t>
            </a:r>
          </a:p>
          <a:p>
            <a:pPr lvl="1"/>
            <a:r>
              <a:rPr lang="en-US" dirty="0" smtClean="0"/>
              <a:t>Geneva gear</a:t>
            </a:r>
          </a:p>
          <a:p>
            <a:r>
              <a:rPr lang="en-US" dirty="0" smtClean="0"/>
              <a:t>8 separate parts</a:t>
            </a:r>
          </a:p>
          <a:p>
            <a:pPr lvl="1"/>
            <a:r>
              <a:rPr lang="en-US" dirty="0" smtClean="0"/>
              <a:t>2 housings</a:t>
            </a:r>
          </a:p>
          <a:p>
            <a:pPr lvl="1"/>
            <a:r>
              <a:rPr lang="en-US" dirty="0" smtClean="0"/>
              <a:t>2 indicators</a:t>
            </a:r>
          </a:p>
          <a:p>
            <a:pPr lvl="1"/>
            <a:r>
              <a:rPr lang="en-US" dirty="0" smtClean="0"/>
              <a:t>1 intermediate support wall</a:t>
            </a:r>
          </a:p>
          <a:p>
            <a:pPr lvl="1"/>
            <a:r>
              <a:rPr lang="en-US" dirty="0" smtClean="0"/>
              <a:t>2 spur gears</a:t>
            </a:r>
          </a:p>
          <a:p>
            <a:pPr lvl="1"/>
            <a:r>
              <a:rPr lang="en-US" dirty="0" smtClean="0"/>
              <a:t>1 Geneva gear</a:t>
            </a:r>
          </a:p>
          <a:p>
            <a:r>
              <a:rPr lang="en-US" dirty="0" smtClean="0"/>
              <a:t>Tight tolerances needed for gear to mesh properly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r="17549"/>
          <a:stretch/>
        </p:blipFill>
        <p:spPr>
          <a:xfrm>
            <a:off x="5442858" y="4250670"/>
            <a:ext cx="3156858" cy="2418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90" y="1406591"/>
            <a:ext cx="2162393" cy="27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Housing has ergonomic contours to better fit the user’s hand</a:t>
            </a:r>
          </a:p>
          <a:p>
            <a:r>
              <a:rPr lang="en-US" dirty="0" smtClean="0"/>
              <a:t>Large radius fillets are used to make housing edges more comfortable</a:t>
            </a:r>
          </a:p>
          <a:p>
            <a:r>
              <a:rPr lang="en-US" dirty="0" smtClean="0"/>
              <a:t>Product name is embossed on housing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32" t="10523" r="14790" b="10000"/>
          <a:stretch/>
        </p:blipFill>
        <p:spPr>
          <a:xfrm>
            <a:off x="2355749" y="3981281"/>
            <a:ext cx="1692326" cy="245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75" y="3981281"/>
            <a:ext cx="1832178" cy="24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Reduce size of product</a:t>
            </a:r>
          </a:p>
          <a:p>
            <a:pPr lvl="1">
              <a:defRPr/>
            </a:pPr>
            <a:r>
              <a:rPr lang="en-US" dirty="0"/>
              <a:t>The gears limited the minimum size we could make our product. They needed to be printed large enough such that their teeth were well defined</a:t>
            </a:r>
          </a:p>
          <a:p>
            <a:pPr lvl="1">
              <a:defRPr/>
            </a:pPr>
            <a:r>
              <a:rPr lang="en-US" dirty="0"/>
              <a:t>By gaining access to a machine with tighter tolerances, it should be possible to reduce the size of our product by 50</a:t>
            </a:r>
            <a:r>
              <a:rPr lang="en-US" dirty="0" smtClean="0"/>
              <a:t>%</a:t>
            </a:r>
          </a:p>
          <a:p>
            <a:pPr lvl="1">
              <a:defRPr/>
            </a:pPr>
            <a:r>
              <a:rPr lang="en-US" dirty="0" smtClean="0"/>
              <a:t>Possibility of using two Geneva gears</a:t>
            </a:r>
            <a:endParaRPr lang="en-US" dirty="0"/>
          </a:p>
          <a:p>
            <a:pPr>
              <a:defRPr/>
            </a:pPr>
            <a:r>
              <a:rPr lang="en-US" dirty="0"/>
              <a:t>Increase accuracy from 1% to 0.05%</a:t>
            </a:r>
          </a:p>
          <a:p>
            <a:pPr>
              <a:defRPr/>
            </a:pPr>
            <a:r>
              <a:rPr lang="en-US" dirty="0"/>
              <a:t>Increase maximum length device can </a:t>
            </a:r>
            <a:r>
              <a:rPr lang="en-US" dirty="0" smtClean="0"/>
              <a:t>measure</a:t>
            </a:r>
          </a:p>
          <a:p>
            <a:pPr>
              <a:defRPr/>
            </a:pPr>
            <a:r>
              <a:rPr lang="en-US" dirty="0" smtClean="0"/>
              <a:t>Reset mechanism to go to back to 0 feet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7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5167086"/>
            <a:ext cx="7675350" cy="16267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Special thanks to </a:t>
            </a:r>
          </a:p>
          <a:p>
            <a:pPr algn="ctr"/>
            <a:r>
              <a:rPr lang="en-US" dirty="0" smtClean="0"/>
              <a:t>Professor Li</a:t>
            </a:r>
          </a:p>
          <a:p>
            <a:pPr algn="ctr"/>
            <a:r>
              <a:rPr lang="en-US" dirty="0" err="1" smtClean="0"/>
              <a:t>Injoo</a:t>
            </a:r>
            <a:r>
              <a:rPr lang="en-US" dirty="0" smtClean="0"/>
              <a:t> Hwang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56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470025"/>
            <a:ext cx="7675350" cy="4351338"/>
          </a:xfrm>
        </p:spPr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Rulers are not compact measuring devices</a:t>
            </a:r>
          </a:p>
          <a:p>
            <a:pPr lvl="1"/>
            <a:r>
              <a:rPr lang="en-US" dirty="0" smtClean="0"/>
              <a:t>Tape measures are limited to measuring straight lines</a:t>
            </a:r>
          </a:p>
          <a:p>
            <a:r>
              <a:rPr lang="en-US" dirty="0" smtClean="0"/>
              <a:t>Wanted a compact device that measures curves and complex geometries for long distances (at least a foot)</a:t>
            </a:r>
          </a:p>
          <a:p>
            <a:r>
              <a:rPr lang="en-US" dirty="0" smtClean="0"/>
              <a:t>Concept was inspired by a tool called a surveyor’s wheel</a:t>
            </a:r>
          </a:p>
          <a:p>
            <a:pPr lvl="1"/>
            <a:r>
              <a:rPr lang="en-US" dirty="0" smtClean="0"/>
              <a:t>Used for measuring distances on the scale of hundreds of feet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83" y="4068014"/>
            <a:ext cx="1747188" cy="2523113"/>
          </a:xfrm>
          <a:prstGeom prst="rect">
            <a:avLst/>
          </a:prstGeom>
        </p:spPr>
      </p:pic>
      <p:pic>
        <p:nvPicPr>
          <p:cNvPr id="5" name="Shape 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07999" y="4055992"/>
            <a:ext cx="3725845" cy="253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6672">
            <a:off x="7108455" y="4172279"/>
            <a:ext cx="399595" cy="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The Product: </a:t>
            </a:r>
            <a:r>
              <a:rPr lang="en-US" dirty="0" err="1" smtClean="0"/>
              <a:t>pocketRULER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0665" y="6117495"/>
            <a:ext cx="20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Measuring wheel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492369" y="758268"/>
            <a:ext cx="7364046" cy="6220703"/>
            <a:chOff x="246186" y="903939"/>
            <a:chExt cx="7364046" cy="62207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9529" y="903939"/>
              <a:ext cx="6220703" cy="6220703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 flipV="1">
              <a:off x="1924541" y="2647457"/>
              <a:ext cx="1944076" cy="6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73554" y="2285998"/>
              <a:ext cx="2022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Feet Indicator</a:t>
              </a:r>
            </a:p>
            <a:p>
              <a:r>
                <a:rPr lang="en-US" dirty="0" smtClean="0"/>
                <a:t>(up to 5 </a:t>
              </a:r>
              <a:r>
                <a:rPr lang="en-US" dirty="0" err="1" smtClean="0"/>
                <a:t>ft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9414" y="3786552"/>
              <a:ext cx="2022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Inches indicator</a:t>
              </a:r>
            </a:p>
            <a:p>
              <a:r>
                <a:rPr lang="en-US" dirty="0" smtClean="0"/>
                <a:t>(up to 12 in)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186" y="5238262"/>
              <a:ext cx="2625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Precision indicator (resolution of up to 1/8 in)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 flipV="1">
              <a:off x="2813538" y="5568462"/>
              <a:ext cx="996464" cy="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002694" y="4138249"/>
              <a:ext cx="1813171" cy="13669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ight Arrow 31"/>
          <p:cNvSpPr/>
          <p:nvPr/>
        </p:nvSpPr>
        <p:spPr>
          <a:xfrm>
            <a:off x="6531699" y="3565774"/>
            <a:ext cx="1814496" cy="898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743936" y="6320693"/>
            <a:ext cx="2002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742265" y="5947866"/>
            <a:ext cx="1671" cy="377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92632" y="3868620"/>
            <a:ext cx="17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PULL TO MEASURE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4001672" y="5949647"/>
            <a:ext cx="1479" cy="392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2399323" y="6330458"/>
            <a:ext cx="1608014" cy="5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2369" y="6133122"/>
            <a:ext cx="177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Alignment 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Iterations: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041161"/>
            <a:ext cx="9144000" cy="4816839"/>
          </a:xfrm>
        </p:spPr>
      </p:pic>
      <p:sp>
        <p:nvSpPr>
          <p:cNvPr id="5" name="TextBox 4"/>
          <p:cNvSpPr txBox="1"/>
          <p:nvPr/>
        </p:nvSpPr>
        <p:spPr>
          <a:xfrm>
            <a:off x="2390775" y="5715000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1	                    Cycle 2	                      Cycle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850" y="2076450"/>
            <a:ext cx="837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Max distance:</a:t>
            </a:r>
            <a:r>
              <a:rPr lang="en-US" dirty="0" smtClean="0"/>
              <a:t>		    4 feet			      1 foot			         5 feet</a:t>
            </a:r>
          </a:p>
          <a:p>
            <a:r>
              <a:rPr lang="en-US" b="1" dirty="0" smtClean="0"/>
              <a:t>Height: 	</a:t>
            </a:r>
            <a:r>
              <a:rPr lang="en-US" dirty="0" smtClean="0"/>
              <a:t>		4.5 inches	            3.2 inches		     3.9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28" y="239486"/>
            <a:ext cx="6883671" cy="143968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Design Changes: Cycle 1 t0 Cycle 2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528" y="312057"/>
            <a:ext cx="1710811" cy="151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0" y="2695020"/>
            <a:ext cx="4010495" cy="280976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878496" y="4770485"/>
            <a:ext cx="1106028" cy="47241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72457" y="2518270"/>
            <a:ext cx="116114" cy="72567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6"/>
          <p:cNvSpPr txBox="1"/>
          <p:nvPr/>
        </p:nvSpPr>
        <p:spPr>
          <a:xfrm>
            <a:off x="639637" y="1995050"/>
            <a:ext cx="152521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Shafts are not center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438851" y="5537063"/>
            <a:ext cx="143964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Shifted printing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3512" y="5638652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Print 1 </a:t>
            </a:r>
            <a:endParaRPr lang="en-US" dirty="0"/>
          </a:p>
        </p:txBody>
      </p:sp>
      <p:cxnSp>
        <p:nvCxnSpPr>
          <p:cNvPr id="23" name="Straight Connector 22"/>
          <p:cNvCxnSpPr>
            <a:endCxn id="12" idx="4"/>
          </p:cNvCxnSpPr>
          <p:nvPr/>
        </p:nvCxnSpPr>
        <p:spPr>
          <a:xfrm flipV="1">
            <a:off x="1763486" y="5242903"/>
            <a:ext cx="668024" cy="43863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98571" y="2148114"/>
            <a:ext cx="402771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Lessons Learned from Cycle 1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MakerBot</a:t>
            </a:r>
            <a:r>
              <a:rPr lang="en-US" dirty="0" smtClean="0"/>
              <a:t> has trouble handling prints that take up most of the working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increase tolerances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sz="2000" b="1" u="sng" dirty="0" smtClean="0"/>
              <a:t>Changes from Cycle 1 to Cycle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Removed large gear (measured up to 4 feet)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only measure up to 1 foot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28" y="239486"/>
            <a:ext cx="6883671" cy="143968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Design Changes: Cycle 2 t0 Cycle 3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743511" y="529088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Print 2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98571" y="2148114"/>
            <a:ext cx="402771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Lessons Learned from Cycle 2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MakerBot</a:t>
            </a:r>
            <a:r>
              <a:rPr lang="en-US" dirty="0" smtClean="0"/>
              <a:t> is capable of printing functional gears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sz="2000" b="1" u="sng" dirty="0" smtClean="0"/>
              <a:t>Changes from Cycle 2 to Cycle 3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Added Geneva Gear to increase functionality up to 5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Ergonomic contours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42" y="183362"/>
            <a:ext cx="1865087" cy="16749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5" y="2332163"/>
            <a:ext cx="3799113" cy="28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3993"/>
            <a:ext cx="7886700" cy="1325563"/>
          </a:xfrm>
        </p:spPr>
        <p:txBody>
          <a:bodyPr/>
          <a:lstStyle/>
          <a:p>
            <a:r>
              <a:rPr lang="en-US" dirty="0" smtClean="0"/>
              <a:t>Final Design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3143" y="1632857"/>
            <a:ext cx="2876550" cy="330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62080" y="1478357"/>
            <a:ext cx="4161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Purpose of Geneva gear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Moves </a:t>
            </a:r>
            <a:r>
              <a:rPr lang="en-US" dirty="0"/>
              <a:t>in </a:t>
            </a:r>
            <a:r>
              <a:rPr lang="en-US" dirty="0" smtClean="0"/>
              <a:t>intervals, unlike a traditional gear, thus smaller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Easier for </a:t>
            </a:r>
            <a:r>
              <a:rPr lang="en-US" dirty="0" err="1" smtClean="0"/>
              <a:t>MakerBot</a:t>
            </a:r>
            <a:r>
              <a:rPr lang="en-US" dirty="0" smtClean="0"/>
              <a:t> to print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Did not need feet indicator to displayed in between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155349" y="3230345"/>
            <a:ext cx="4212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measurement capability from 4 feet to 5 feet from Cycle 1 Design, while decreasing size 15%</a:t>
            </a: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97" y="4247395"/>
            <a:ext cx="3585936" cy="1888985"/>
          </a:xfrm>
        </p:spPr>
      </p:pic>
      <p:sp>
        <p:nvSpPr>
          <p:cNvPr id="10" name="TextBox 9"/>
          <p:cNvSpPr txBox="1"/>
          <p:nvPr/>
        </p:nvSpPr>
        <p:spPr>
          <a:xfrm>
            <a:off x="5168448" y="5676905"/>
            <a:ext cx="293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Cycle 1        Cycle 2</a:t>
            </a:r>
            <a:r>
              <a:rPr lang="en-US" sz="1400" dirty="0"/>
              <a:t> </a:t>
            </a:r>
            <a:r>
              <a:rPr lang="en-US" sz="1400" dirty="0" smtClean="0"/>
              <a:t>     Cycle 3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2181" y="6426564"/>
            <a:ext cx="4700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http://ilovesmesomeska.deviantart.com/art/Geneva-Drive-63040772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96" y="1309953"/>
            <a:ext cx="2539784" cy="324477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38437" y="1931120"/>
            <a:ext cx="1270000" cy="72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0895" y="1676767"/>
            <a:ext cx="88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Geneva Gear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95" y="4942114"/>
            <a:ext cx="1931904" cy="1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75" y="232791"/>
            <a:ext cx="7886700" cy="1325563"/>
          </a:xfrm>
        </p:spPr>
        <p:txBody>
          <a:bodyPr/>
          <a:lstStyle/>
          <a:p>
            <a:r>
              <a:rPr lang="en-US" dirty="0" smtClean="0"/>
              <a:t>Final Print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5" y="1262742"/>
            <a:ext cx="3348264" cy="4384449"/>
          </a:xfrm>
        </p:spPr>
        <p:txBody>
          <a:bodyPr/>
          <a:lstStyle/>
          <a:p>
            <a:r>
              <a:rPr lang="en-US" dirty="0" smtClean="0"/>
              <a:t>Printed well</a:t>
            </a:r>
          </a:p>
          <a:p>
            <a:r>
              <a:rPr lang="en-US" dirty="0" smtClean="0"/>
              <a:t>Correct tolerances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79915" y="1503026"/>
            <a:ext cx="4435915" cy="59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992" y="243942"/>
            <a:ext cx="7886700" cy="933902"/>
          </a:xfrm>
        </p:spPr>
        <p:txBody>
          <a:bodyPr/>
          <a:lstStyle/>
          <a:p>
            <a:r>
              <a:rPr lang="en-US" dirty="0" smtClean="0"/>
              <a:t>Geneva Gear Analysis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3" r="5423"/>
          <a:stretch/>
        </p:blipFill>
        <p:spPr>
          <a:xfrm>
            <a:off x="791029" y="1345791"/>
            <a:ext cx="2206172" cy="2162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r="10714"/>
          <a:stretch/>
        </p:blipFill>
        <p:spPr>
          <a:xfrm>
            <a:off x="744764" y="3838137"/>
            <a:ext cx="2206172" cy="2162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9840"/>
          <a:stretch/>
        </p:blipFill>
        <p:spPr>
          <a:xfrm>
            <a:off x="3526971" y="1382365"/>
            <a:ext cx="2278743" cy="2089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r="12570"/>
          <a:stretch/>
        </p:blipFill>
        <p:spPr>
          <a:xfrm>
            <a:off x="6357254" y="1382154"/>
            <a:ext cx="2119086" cy="20898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29629" y="3961386"/>
            <a:ext cx="150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Numbers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41976" y="560119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*inches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357251" y="6286818"/>
            <a:ext cx="4738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http://newgottland.com/2012/01/08/make-geneva-wheels-of-any-size/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337" y="4324474"/>
            <a:ext cx="4569751" cy="12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7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420</TotalTime>
  <Words>540</Words>
  <Application>Microsoft Office PowerPoint</Application>
  <PresentationFormat>On-screen Show (4:3)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Depth</vt:lpstr>
      <vt:lpstr>PowerPoint Presentation</vt:lpstr>
      <vt:lpstr>Background</vt:lpstr>
      <vt:lpstr>The Product: pocketRULER</vt:lpstr>
      <vt:lpstr>Design Iterations: Overview</vt:lpstr>
      <vt:lpstr>Design Changes: Cycle 1 t0 Cycle 2</vt:lpstr>
      <vt:lpstr>Design Changes: Cycle 2 t0 Cycle 3</vt:lpstr>
      <vt:lpstr>Final Design </vt:lpstr>
      <vt:lpstr>Final Print Results</vt:lpstr>
      <vt:lpstr>Geneva Gear Analysis</vt:lpstr>
      <vt:lpstr>FEA on Wheel </vt:lpstr>
      <vt:lpstr>Functionality</vt:lpstr>
      <vt:lpstr>Complexity and Difficulty</vt:lpstr>
      <vt:lpstr>Aesthetics</vt:lpstr>
      <vt:lpstr>Future Improvements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LAM, WILSON</dc:creator>
  <cp:lastModifiedBy>USER</cp:lastModifiedBy>
  <cp:revision>46</cp:revision>
  <cp:lastPrinted>2014-03-17T03:23:47Z</cp:lastPrinted>
  <dcterms:created xsi:type="dcterms:W3CDTF">2014-03-16T01:32:52Z</dcterms:created>
  <dcterms:modified xsi:type="dcterms:W3CDTF">2014-03-31T05:43:41Z</dcterms:modified>
</cp:coreProperties>
</file>